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42B213-20AA-489F-9929-341261C2E82D}" v="1" dt="2026-05-15T17:28:51.5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8" d="100"/>
          <a:sy n="98" d="100"/>
        </p:scale>
        <p:origin x="3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o Enrique Alvarez" userId="24ae7e93-04d6-4eec-bbb0-57489a125bef" providerId="ADAL" clId="{46A9AE91-712E-4E3C-8E80-110F13E9C89A}"/>
    <pc:docChg chg="modSld">
      <pc:chgData name="Mariano Enrique Alvarez" userId="24ae7e93-04d6-4eec-bbb0-57489a125bef" providerId="ADAL" clId="{46A9AE91-712E-4E3C-8E80-110F13E9C89A}" dt="2026-05-15T17:29:33.393" v="58" actId="20577"/>
      <pc:docMkLst>
        <pc:docMk/>
      </pc:docMkLst>
      <pc:sldChg chg="modSp mod">
        <pc:chgData name="Mariano Enrique Alvarez" userId="24ae7e93-04d6-4eec-bbb0-57489a125bef" providerId="ADAL" clId="{46A9AE91-712E-4E3C-8E80-110F13E9C89A}" dt="2026-05-15T17:29:33.393" v="58" actId="20577"/>
        <pc:sldMkLst>
          <pc:docMk/>
          <pc:sldMk cId="0" sldId="258"/>
        </pc:sldMkLst>
        <pc:spChg chg="mod">
          <ac:chgData name="Mariano Enrique Alvarez" userId="24ae7e93-04d6-4eec-bbb0-57489a125bef" providerId="ADAL" clId="{46A9AE91-712E-4E3C-8E80-110F13E9C89A}" dt="2026-05-15T17:29:33.393" v="58" actId="20577"/>
          <ac:spMkLst>
            <pc:docMk/>
            <pc:sldMk cId="0" sldId="258"/>
            <ac:spMk id="1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7369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Shape 1"/>
          <p:cNvSpPr/>
          <p:nvPr/>
        </p:nvSpPr>
        <p:spPr>
          <a:xfrm>
            <a:off x="82296" y="0"/>
            <a:ext cx="9061704" cy="594360"/>
          </a:xfrm>
          <a:prstGeom prst="rect">
            <a:avLst/>
          </a:prstGeom>
          <a:solidFill>
            <a:srgbClr val="0F2346"/>
          </a:solidFill>
          <a:ln w="12700">
            <a:solidFill>
              <a:srgbClr val="0F2346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4" name="Text 2"/>
          <p:cNvSpPr/>
          <p:nvPr/>
        </p:nvSpPr>
        <p:spPr>
          <a:xfrm>
            <a:off x="228600" y="0"/>
            <a:ext cx="8686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kern="0" spc="1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ECCO SAU  ×  Clínica San Agustín · Medicina Laboral San Agustín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74320" y="731520"/>
            <a:ext cx="8595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kern="0" spc="5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SERVICIO INTEGRAL DE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274320" y="123444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8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MEDICINA LABORAL</a:t>
            </a:r>
            <a:endParaRPr lang="en-US" sz="5800" dirty="0"/>
          </a:p>
        </p:txBody>
      </p:sp>
      <p:sp>
        <p:nvSpPr>
          <p:cNvPr id="7" name="Text 5"/>
          <p:cNvSpPr/>
          <p:nvPr/>
        </p:nvSpPr>
        <p:spPr>
          <a:xfrm>
            <a:off x="274320" y="2176272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kern="0" spc="300" dirty="0">
                <a:solidFill>
                  <a:srgbClr val="FED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TRABAJADORES DE LA INDUSTRIA PETROLERA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274320" y="2834640"/>
            <a:ext cx="5943600" cy="0"/>
          </a:xfrm>
          <a:prstGeom prst="line">
            <a:avLst/>
          </a:prstGeom>
          <a:noFill/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9" name="Shape 7"/>
          <p:cNvSpPr/>
          <p:nvPr/>
        </p:nvSpPr>
        <p:spPr>
          <a:xfrm>
            <a:off x="274320" y="3017520"/>
            <a:ext cx="2743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93C5FD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0" name="Text 8"/>
          <p:cNvSpPr/>
          <p:nvPr/>
        </p:nvSpPr>
        <p:spPr>
          <a:xfrm>
            <a:off x="274320" y="3035808"/>
            <a:ext cx="2743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🛡️  ECCO SAU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74320" y="345643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Emergencias en campo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46120" y="3017520"/>
            <a:ext cx="2743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93C5FD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3" name="Text 11"/>
          <p:cNvSpPr/>
          <p:nvPr/>
        </p:nvSpPr>
        <p:spPr>
          <a:xfrm>
            <a:off x="3246120" y="3035808"/>
            <a:ext cx="2743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🏥  Clínica San Agustín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246120" y="345643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Alta complejidad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263640" y="3017520"/>
            <a:ext cx="2743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93C5FD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6" name="Text 14"/>
          <p:cNvSpPr/>
          <p:nvPr/>
        </p:nvSpPr>
        <p:spPr>
          <a:xfrm>
            <a:off x="6263640" y="3035808"/>
            <a:ext cx="2743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⚕️  Medicina Laboral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63640" y="345643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Salud ocupacional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8138160" y="4114800"/>
            <a:ext cx="868680" cy="640080"/>
          </a:xfrm>
          <a:prstGeom prst="ellipse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9" name="Text 17"/>
          <p:cNvSpPr/>
          <p:nvPr/>
        </p:nvSpPr>
        <p:spPr>
          <a:xfrm>
            <a:off x="8138160" y="4114800"/>
            <a:ext cx="868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9001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74320" y="4828032"/>
            <a:ext cx="7315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Neuquén, Argentina · 2026  |  Propuesta confidencial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47472" cy="347472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274320" y="18288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★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13232" y="201168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¿Por Qué Elegirnos?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65760" y="59436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Diferenciadores que nos posicionan como la solución integral para Vista Energy Argentina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932688"/>
            <a:ext cx="8412480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7" name="Shape 5"/>
          <p:cNvSpPr/>
          <p:nvPr/>
        </p:nvSpPr>
        <p:spPr>
          <a:xfrm>
            <a:off x="274320" y="1024128"/>
            <a:ext cx="2788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A580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8" name="Shape 6"/>
          <p:cNvSpPr/>
          <p:nvPr/>
        </p:nvSpPr>
        <p:spPr>
          <a:xfrm>
            <a:off x="274320" y="1024128"/>
            <a:ext cx="73152" cy="173736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9" name="Text 7"/>
          <p:cNvSpPr/>
          <p:nvPr/>
        </p:nvSpPr>
        <p:spPr>
          <a:xfrm>
            <a:off x="438912" y="111556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🔗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932688" y="1115568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Solución integral llave en mano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38912" y="1627632"/>
            <a:ext cx="2578608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Campo + hospital + medicina laboral + capacitación en un único proveedor. Sin brechas.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46120" y="1024128"/>
            <a:ext cx="2788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2563EB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3" name="Shape 11"/>
          <p:cNvSpPr/>
          <p:nvPr/>
        </p:nvSpPr>
        <p:spPr>
          <a:xfrm>
            <a:off x="3246120" y="1024128"/>
            <a:ext cx="73152" cy="173736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4" name="Text 12"/>
          <p:cNvSpPr/>
          <p:nvPr/>
        </p:nvSpPr>
        <p:spPr>
          <a:xfrm>
            <a:off x="3410712" y="111556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🏥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3904488" y="1115568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Respaldo clínico real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410712" y="1627632"/>
            <a:ext cx="2578608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Clínica San Agustín con helipuerto, UTI, UCE y quirófanos propios. No solo traslado.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17920" y="1024128"/>
            <a:ext cx="2788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16A3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8" name="Shape 16"/>
          <p:cNvSpPr/>
          <p:nvPr/>
        </p:nvSpPr>
        <p:spPr>
          <a:xfrm>
            <a:off x="6217920" y="1024128"/>
            <a:ext cx="73152" cy="173736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9" name="Text 17"/>
          <p:cNvSpPr/>
          <p:nvPr/>
        </p:nvSpPr>
        <p:spPr>
          <a:xfrm>
            <a:off x="6382512" y="111556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✅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6876288" y="1115568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9001:2015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382512" y="1627632"/>
            <a:ext cx="2578608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Procesos auditados internacionalmente. Reduce la exposición legal de Vista Energy.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74320" y="2944368"/>
            <a:ext cx="2788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3" name="Shape 21"/>
          <p:cNvSpPr/>
          <p:nvPr/>
        </p:nvSpPr>
        <p:spPr>
          <a:xfrm>
            <a:off x="274320" y="2944368"/>
            <a:ext cx="73152" cy="17373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4" name="Text 22"/>
          <p:cNvSpPr/>
          <p:nvPr/>
        </p:nvSpPr>
        <p:spPr>
          <a:xfrm>
            <a:off x="438912" y="303580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⚡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932688" y="3035808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SLAs documentados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38912" y="3547872"/>
            <a:ext cx="2578608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Reemplazo ≤12 hs · Refuerzos ≤12 hs · Insumos ≤24 hs. Compromisos medibles.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246120" y="2944368"/>
            <a:ext cx="2788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1A3A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8" name="Shape 26"/>
          <p:cNvSpPr/>
          <p:nvPr/>
        </p:nvSpPr>
        <p:spPr>
          <a:xfrm>
            <a:off x="3246120" y="2944368"/>
            <a:ext cx="73152" cy="173736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9" name="Text 27"/>
          <p:cNvSpPr/>
          <p:nvPr/>
        </p:nvSpPr>
        <p:spPr>
          <a:xfrm>
            <a:off x="3410712" y="303580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📍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3904488" y="3035808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Presencia local en Añelo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3410712" y="3547872"/>
            <a:ext cx="2578608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operativa en Vaca Muerta. Tiempo de respuesta mínimo desde el inicio del evento.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6217920" y="2944368"/>
            <a:ext cx="2788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2E6DA4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33" name="Shape 31"/>
          <p:cNvSpPr/>
          <p:nvPr/>
        </p:nvSpPr>
        <p:spPr>
          <a:xfrm>
            <a:off x="6217920" y="2944368"/>
            <a:ext cx="73152" cy="1737360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4" name="Text 32"/>
          <p:cNvSpPr/>
          <p:nvPr/>
        </p:nvSpPr>
        <p:spPr>
          <a:xfrm>
            <a:off x="6382512" y="303580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📊</a:t>
            </a:r>
            <a:endParaRPr lang="en-US" sz="2000" dirty="0"/>
          </a:p>
        </p:txBody>
      </p:sp>
      <p:sp>
        <p:nvSpPr>
          <p:cNvPr id="35" name="Text 33"/>
          <p:cNvSpPr/>
          <p:nvPr/>
        </p:nvSpPr>
        <p:spPr>
          <a:xfrm>
            <a:off x="6876288" y="3035808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Datos para QHSE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6382512" y="3547872"/>
            <a:ext cx="2578608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KPIs mensuales, soporte Auditium, Microtrack y reportes para el área de seguridad.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274320" y="411480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kern="0" spc="4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LISTOS PARA PROTEGER SU OPERACIÓN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74320" y="868680"/>
            <a:ext cx="859536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Protegemos la vida.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Garantizamos la continuidad operativa.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274320" y="2286000"/>
            <a:ext cx="5943600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6" name="Text 4"/>
          <p:cNvSpPr/>
          <p:nvPr/>
        </p:nvSpPr>
        <p:spPr>
          <a:xfrm>
            <a:off x="274320" y="242316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ECCO SAU · Clínica San Agustín · Medicina Laboral San Agustín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Respuesta en campo · Derivación compleja · Prevención · Capacitación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74320" y="3337560"/>
            <a:ext cx="27432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A580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8" name="Text 6"/>
          <p:cNvSpPr/>
          <p:nvPr/>
        </p:nvSpPr>
        <p:spPr>
          <a:xfrm>
            <a:off x="274320" y="340156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🛡️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274320" y="38862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ECCO SAU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74320" y="4233672"/>
            <a:ext cx="27432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Emergencias en yacimiento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46120" y="3337560"/>
            <a:ext cx="27432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2" name="Text 10"/>
          <p:cNvSpPr/>
          <p:nvPr/>
        </p:nvSpPr>
        <p:spPr>
          <a:xfrm>
            <a:off x="3246120" y="340156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🏥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3246120" y="38862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Clínica San Agustín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246120" y="4233672"/>
            <a:ext cx="27432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Alta complejidad · Helipuerto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217920" y="3337560"/>
            <a:ext cx="27432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16A3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6" name="Text 14"/>
          <p:cNvSpPr/>
          <p:nvPr/>
        </p:nvSpPr>
        <p:spPr>
          <a:xfrm>
            <a:off x="6217920" y="340156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⚕️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6217920" y="38862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Medicina Laboral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217920" y="4233672"/>
            <a:ext cx="27432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Salud ocupacional · Prevención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74320" y="4919472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9001:2015  ·  Res. 885/2005  ·  Auditium  ·  QHSE Compliant  ·  Neuquén, Argentina · 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4" name="Text 2"/>
          <p:cNvSpPr/>
          <p:nvPr/>
        </p:nvSpPr>
        <p:spPr>
          <a:xfrm>
            <a:off x="274320" y="164592"/>
            <a:ext cx="8595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kern="0" spc="500" dirty="0">
                <a:solidFill>
                  <a:srgbClr val="FED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DESAFÍO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274320" y="548640"/>
            <a:ext cx="8595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Trabajar en yacimiento exige protección médica real y permanente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274320" y="1261872"/>
            <a:ext cx="8412480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7" name="Shape 5"/>
          <p:cNvSpPr/>
          <p:nvPr/>
        </p:nvSpPr>
        <p:spPr>
          <a:xfrm>
            <a:off x="274320" y="1417320"/>
            <a:ext cx="27889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A580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8" name="Shape 6"/>
          <p:cNvSpPr/>
          <p:nvPr/>
        </p:nvSpPr>
        <p:spPr>
          <a:xfrm>
            <a:off x="274320" y="1417320"/>
            <a:ext cx="64008" cy="160020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9" name="Text 7"/>
          <p:cNvSpPr/>
          <p:nvPr/>
        </p:nvSpPr>
        <p:spPr>
          <a:xfrm>
            <a:off x="411480" y="150876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Alta exposición a H₂S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" y="1965960"/>
            <a:ext cx="260604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Riesgo vital inmediato en pozos con gas sulfhídrico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00400" y="1417320"/>
            <a:ext cx="27889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A580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2" name="Shape 10"/>
          <p:cNvSpPr/>
          <p:nvPr/>
        </p:nvSpPr>
        <p:spPr>
          <a:xfrm>
            <a:off x="3200400" y="1417320"/>
            <a:ext cx="64008" cy="160020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3" name="Text 11"/>
          <p:cNvSpPr/>
          <p:nvPr/>
        </p:nvSpPr>
        <p:spPr>
          <a:xfrm>
            <a:off x="3337560" y="150876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🚧 Accidentes frecuentes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337560" y="1965960"/>
            <a:ext cx="260604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Cortes, fracturas, quemaduras y golpes en operaciones diarias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126480" y="1417320"/>
            <a:ext cx="27889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A580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6" name="Shape 14"/>
          <p:cNvSpPr/>
          <p:nvPr/>
        </p:nvSpPr>
        <p:spPr>
          <a:xfrm>
            <a:off x="6126480" y="1417320"/>
            <a:ext cx="64008" cy="160020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7" name="Text 15"/>
          <p:cNvSpPr/>
          <p:nvPr/>
        </p:nvSpPr>
        <p:spPr>
          <a:xfrm>
            <a:off x="6263640" y="150876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Distancias extremas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263640" y="1965960"/>
            <a:ext cx="260604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Yacimientos a más de 50 km de centros médicos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74320" y="3200400"/>
            <a:ext cx="27889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A580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0" name="Shape 18"/>
          <p:cNvSpPr/>
          <p:nvPr/>
        </p:nvSpPr>
        <p:spPr>
          <a:xfrm>
            <a:off x="274320" y="3200400"/>
            <a:ext cx="64008" cy="160020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1" name="Text 19"/>
          <p:cNvSpPr/>
          <p:nvPr/>
        </p:nvSpPr>
        <p:spPr>
          <a:xfrm>
            <a:off x="411480" y="329184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🕐 Régimen 7×7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11480" y="3749040"/>
            <a:ext cx="260604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trabaja 7 días seguidos en jornadas de 12 horas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200400" y="3200400"/>
            <a:ext cx="27889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A580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4" name="Shape 22"/>
          <p:cNvSpPr/>
          <p:nvPr/>
        </p:nvSpPr>
        <p:spPr>
          <a:xfrm>
            <a:off x="3200400" y="3200400"/>
            <a:ext cx="64008" cy="160020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5" name="Text 23"/>
          <p:cNvSpPr/>
          <p:nvPr/>
        </p:nvSpPr>
        <p:spPr>
          <a:xfrm>
            <a:off x="3337560" y="329184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🌡️ Condiciones extremas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337560" y="3749040"/>
            <a:ext cx="260604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-10°C hasta +45°C según estación y zona operativa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126480" y="3200400"/>
            <a:ext cx="27889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A580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8" name="Shape 26"/>
          <p:cNvSpPr/>
          <p:nvPr/>
        </p:nvSpPr>
        <p:spPr>
          <a:xfrm>
            <a:off x="6126480" y="3200400"/>
            <a:ext cx="64008" cy="160020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9" name="Text 27"/>
          <p:cNvSpPr/>
          <p:nvPr/>
        </p:nvSpPr>
        <p:spPr>
          <a:xfrm>
            <a:off x="6263640" y="329184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💪 Alta carga física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263640" y="3749040"/>
            <a:ext cx="260604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Manipulación de cargas, posturas forzadas, vibraciones constantes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47472" cy="347472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274320" y="18288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✦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13232" y="201168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Nuestra Alianza Estratégica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65760" y="59436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organizaciones especializadas. Una solución integral sin brechas de cobertura.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74320" y="1005840"/>
            <a:ext cx="3931920" cy="384048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7" name="Shape 5"/>
          <p:cNvSpPr/>
          <p:nvPr/>
        </p:nvSpPr>
        <p:spPr>
          <a:xfrm>
            <a:off x="274320" y="1005840"/>
            <a:ext cx="3931920" cy="73152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8" name="Text 6"/>
          <p:cNvSpPr/>
          <p:nvPr/>
        </p:nvSpPr>
        <p:spPr>
          <a:xfrm>
            <a:off x="274320" y="1143000"/>
            <a:ext cx="3931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dirty="0">
                <a:solidFill>
                  <a:srgbClr val="000000"/>
                </a:solidFill>
              </a:rPr>
              <a:t>🛡️</a:t>
            </a:r>
            <a:endParaRPr lang="en-US" sz="4200" dirty="0"/>
          </a:p>
        </p:txBody>
      </p:sp>
      <p:sp>
        <p:nvSpPr>
          <p:cNvPr id="9" name="Text 7"/>
          <p:cNvSpPr/>
          <p:nvPr/>
        </p:nvSpPr>
        <p:spPr>
          <a:xfrm>
            <a:off x="274320" y="1828800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ECCO SAU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274320" y="2240280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ED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Emergencias médicas en terreno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" y="2651760"/>
            <a:ext cx="356616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Cobertura sanitaria 24/7 en yacimiento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Ambulancias 4x4 Clase A habilitadas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Unidad de Terapia Intensiva Móvil (UTIM)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Dotación médica y de enfermería calificada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Régimen 7×7 presencial en locación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Bases operativas en Neuquén Capital y Añelo</a:t>
            </a:r>
          </a:p>
          <a:p>
            <a:pPr marL="342900" indent="-342900">
              <a:buSzPct val="100000"/>
              <a:buFontTx/>
              <a:buChar char="•"/>
            </a:pPr>
            <a:r>
              <a:rPr lang="en-US" sz="1100" dirty="0" err="1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Certificación</a:t>
            </a:r>
            <a:r>
              <a:rPr lang="en-US" sz="11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ISO 9001:2015</a:t>
            </a:r>
          </a:p>
          <a:p>
            <a:pPr marL="342900" indent="-342900">
              <a:buSzPct val="100000"/>
              <a:buFontTx/>
              <a:buChar char="•"/>
            </a:pPr>
            <a:r>
              <a:rPr lang="en-US" sz="11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</a:t>
            </a:r>
            <a:r>
              <a:rPr lang="en-US" sz="1100" dirty="0" err="1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Aviones</a:t>
            </a:r>
            <a:r>
              <a:rPr lang="en-US" sz="11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propios</a:t>
            </a:r>
            <a:r>
              <a:rPr lang="en-US" sz="11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Liarjet</a:t>
            </a:r>
            <a:r>
              <a:rPr lang="en-US" sz="11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60 para </a:t>
            </a:r>
            <a:r>
              <a:rPr lang="en-US" sz="1100" dirty="0" err="1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traslados</a:t>
            </a:r>
            <a:r>
              <a:rPr lang="en-US" sz="11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aereso</a:t>
            </a:r>
            <a:endParaRPr lang="en-US" sz="1100" dirty="0">
              <a:solidFill>
                <a:srgbClr val="93C5FD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buSzPct val="100000"/>
              <a:buChar char="•"/>
            </a:pPr>
            <a:endParaRPr lang="en-US" sz="1100" dirty="0">
              <a:solidFill>
                <a:srgbClr val="93C5FD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4617720" y="1005840"/>
            <a:ext cx="4251960" cy="38404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3" name="Shape 11"/>
          <p:cNvSpPr/>
          <p:nvPr/>
        </p:nvSpPr>
        <p:spPr>
          <a:xfrm>
            <a:off x="4617720" y="1005840"/>
            <a:ext cx="4251960" cy="73152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4" name="Text 12"/>
          <p:cNvSpPr/>
          <p:nvPr/>
        </p:nvSpPr>
        <p:spPr>
          <a:xfrm>
            <a:off x="4617720" y="1143000"/>
            <a:ext cx="4251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dirty="0">
                <a:solidFill>
                  <a:srgbClr val="000000"/>
                </a:solidFill>
              </a:rPr>
              <a:t>🏥</a:t>
            </a:r>
            <a:endParaRPr lang="en-US" sz="4200" dirty="0"/>
          </a:p>
        </p:txBody>
      </p:sp>
      <p:sp>
        <p:nvSpPr>
          <p:cNvPr id="15" name="Text 13"/>
          <p:cNvSpPr/>
          <p:nvPr/>
        </p:nvSpPr>
        <p:spPr>
          <a:xfrm>
            <a:off x="4617720" y="1828800"/>
            <a:ext cx="42519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Clínica San Agustín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617720" y="2240280"/>
            <a:ext cx="4251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CFB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Medicina Laboral · Alta complejidad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800600" y="2651760"/>
            <a:ext cx="39319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CFB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Centro de derivación de alta complejidad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CFB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Helipuerto habilitado por autoridad competente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CFB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Certificación ISO 9001:2015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CFB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Medicina Laboral San Agustín integrada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CFB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Internación en UCE y UTI disponible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CFB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Guardia médica activa 24/7 en Neuquén Capital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023360" y="2606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3A6B"/>
                </a:solidFill>
              </a:rPr>
              <a:t>×</a:t>
            </a:r>
            <a:endParaRPr lang="en-US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47472" cy="347472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274320" y="18288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1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13232" y="201168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Frentes Operativos — Vista Energy Argentina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65760" y="59436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Dotación específica por frente según nivel de riesgo y requerimientos del pliego técnico de Vista Energy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932688"/>
            <a:ext cx="8412480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7" name="Shape 5"/>
          <p:cNvSpPr/>
          <p:nvPr/>
        </p:nvSpPr>
        <p:spPr>
          <a:xfrm>
            <a:off x="274320" y="1024128"/>
            <a:ext cx="278892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2563EB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8" name="Shape 6"/>
          <p:cNvSpPr/>
          <p:nvPr/>
        </p:nvSpPr>
        <p:spPr>
          <a:xfrm>
            <a:off x="274320" y="1024128"/>
            <a:ext cx="2788920" cy="566928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9" name="Text 7"/>
          <p:cNvSpPr/>
          <p:nvPr/>
        </p:nvSpPr>
        <p:spPr>
          <a:xfrm>
            <a:off x="365760" y="1042416"/>
            <a:ext cx="26060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⛽ Águila Mora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Aguada Federal · Aluvional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11480" y="1682496"/>
            <a:ext cx="2514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Dotación médica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75488" y="1975104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2 Chofermeros matriculados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75488" y="2267712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2 Enfermeros profesionales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11480" y="2724912"/>
            <a:ext cx="2514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Equipamiento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75488" y="3017520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 Ambulancia 4x4 Clase A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75488" y="3291840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 Tráiler sanitario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75488" y="3566160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 Tráiler habitacional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11480" y="4315968"/>
            <a:ext cx="2514600" cy="4572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8" name="Text 16"/>
          <p:cNvSpPr/>
          <p:nvPr/>
        </p:nvSpPr>
        <p:spPr>
          <a:xfrm>
            <a:off x="411480" y="4315968"/>
            <a:ext cx="2514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🕐 12 hs activas + 12 hs guardia pasiva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246120" y="1024128"/>
            <a:ext cx="278892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0" name="Shape 18"/>
          <p:cNvSpPr/>
          <p:nvPr/>
        </p:nvSpPr>
        <p:spPr>
          <a:xfrm>
            <a:off x="3246120" y="1024128"/>
            <a:ext cx="2788920" cy="56692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1" name="Text 19"/>
          <p:cNvSpPr/>
          <p:nvPr/>
        </p:nvSpPr>
        <p:spPr>
          <a:xfrm>
            <a:off x="3337560" y="1042416"/>
            <a:ext cx="26060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🏔️ Borde Montuoso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(BMO)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383280" y="1682496"/>
            <a:ext cx="2514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Dotación médica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447288" y="1975104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2 Chofermeros matriculados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447288" y="2267712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2 Enfermeros profesionales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447288" y="256032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2 Médicos (1 por roster)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383280" y="3017520"/>
            <a:ext cx="2514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Equipamiento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447288" y="3310128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 Ambulancia 4x4 Clase A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3447288" y="3584448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 Tráiler sanitario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3447288" y="3858768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 Tráiler habitacional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3383280" y="4315968"/>
            <a:ext cx="2514600" cy="4572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1" name="Text 29"/>
          <p:cNvSpPr/>
          <p:nvPr/>
        </p:nvSpPr>
        <p:spPr>
          <a:xfrm>
            <a:off x="3383280" y="4315968"/>
            <a:ext cx="2514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🕐 Cobertura continua 7×7 presencial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6217920" y="1024128"/>
            <a:ext cx="278892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A580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33" name="Shape 31"/>
          <p:cNvSpPr/>
          <p:nvPr/>
        </p:nvSpPr>
        <p:spPr>
          <a:xfrm>
            <a:off x="6217920" y="1024128"/>
            <a:ext cx="2788920" cy="566928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4" name="Text 32"/>
          <p:cNvSpPr/>
          <p:nvPr/>
        </p:nvSpPr>
        <p:spPr>
          <a:xfrm>
            <a:off x="6309360" y="1042416"/>
            <a:ext cx="26060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Baterías 3 BPO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BPO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6355080" y="1682496"/>
            <a:ext cx="2514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Dotación médica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6419088" y="1975104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2 Chofermeros matriculados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419088" y="2267712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4 Enfermeros profesionales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6355080" y="2724912"/>
            <a:ext cx="2514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Equipamiento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6419088" y="3017520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 Ambulancia 4x4 Clase A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6419088" y="3291840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 Tráiler sanitario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6419088" y="3566160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 Tráiler habitacional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6355080" y="4315968"/>
            <a:ext cx="2514600" cy="45720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43" name="Text 41"/>
          <p:cNvSpPr/>
          <p:nvPr/>
        </p:nvSpPr>
        <p:spPr>
          <a:xfrm>
            <a:off x="6355080" y="4315968"/>
            <a:ext cx="2514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🕐 Cobertura presencial continua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4" name="Text 2"/>
          <p:cNvSpPr/>
          <p:nvPr/>
        </p:nvSpPr>
        <p:spPr>
          <a:xfrm>
            <a:off x="182880" y="91440"/>
            <a:ext cx="8778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dirty="0">
                <a:solidFill>
                  <a:srgbClr val="000000"/>
                </a:solidFill>
              </a:rPr>
              <a:t>🏥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182880" y="804672"/>
            <a:ext cx="8778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CLÍNICA SAN AGUSTÍN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182880" y="1353312"/>
            <a:ext cx="8778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CCFB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Centro de derivación · Alta complejidad · Helipuerto habilitado · ISO 9001:2015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1371600" y="1737360"/>
            <a:ext cx="6400800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8" name="Shape 6"/>
          <p:cNvSpPr/>
          <p:nvPr/>
        </p:nvSpPr>
        <p:spPr>
          <a:xfrm>
            <a:off x="320040" y="1920240"/>
            <a:ext cx="278892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9" name="Text 7"/>
          <p:cNvSpPr/>
          <p:nvPr/>
        </p:nvSpPr>
        <p:spPr>
          <a:xfrm>
            <a:off x="411480" y="1993392"/>
            <a:ext cx="4754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🚁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14400" y="1993392"/>
            <a:ext cx="2148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Helipuerto habilitado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11480" y="2450592"/>
            <a:ext cx="265176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Derivaciones aéreas desde cualquier punto del yacimiento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46120" y="1920240"/>
            <a:ext cx="278892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3" name="Text 11"/>
          <p:cNvSpPr/>
          <p:nvPr/>
        </p:nvSpPr>
        <p:spPr>
          <a:xfrm>
            <a:off x="3337560" y="1993392"/>
            <a:ext cx="4754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🏨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3840480" y="1993392"/>
            <a:ext cx="2148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 y UCE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2450592"/>
            <a:ext cx="265176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Internación de alta complejidad con equipos interdisciplinarios permanentes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172200" y="1920240"/>
            <a:ext cx="278892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7" name="Text 15"/>
          <p:cNvSpPr/>
          <p:nvPr/>
        </p:nvSpPr>
        <p:spPr>
          <a:xfrm>
            <a:off x="6263640" y="1993392"/>
            <a:ext cx="4754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🩺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766560" y="1993392"/>
            <a:ext cx="2148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Guardia 24/7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63640" y="2450592"/>
            <a:ext cx="265176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Guardia activa continua · guardia pasiva sábados, domingos y feriados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20040" y="3337560"/>
            <a:ext cx="278892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1" name="Text 19"/>
          <p:cNvSpPr/>
          <p:nvPr/>
        </p:nvSpPr>
        <p:spPr>
          <a:xfrm>
            <a:off x="411480" y="3410712"/>
            <a:ext cx="4754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🔬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914400" y="3410712"/>
            <a:ext cx="2148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Diagnóstico avanzado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11480" y="3867912"/>
            <a:ext cx="265176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Imágenes, laboratorio y estudios complementarios de alta complejidad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46120" y="3337560"/>
            <a:ext cx="278892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5" name="Text 23"/>
          <p:cNvSpPr/>
          <p:nvPr/>
        </p:nvSpPr>
        <p:spPr>
          <a:xfrm>
            <a:off x="3337560" y="3410712"/>
            <a:ext cx="4754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📋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3840480" y="3410712"/>
            <a:ext cx="2148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Gestión ART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337560" y="3867912"/>
            <a:ext cx="265176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Circuitos administrativos certificados para casos de riesgo del trabajo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172200" y="3337560"/>
            <a:ext cx="278892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9" name="Text 27"/>
          <p:cNvSpPr/>
          <p:nvPr/>
        </p:nvSpPr>
        <p:spPr>
          <a:xfrm>
            <a:off x="6263640" y="3410712"/>
            <a:ext cx="4754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✅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6766560" y="3410712"/>
            <a:ext cx="2148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9001:2015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263640" y="3867912"/>
            <a:ext cx="265176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Procesos de internación y cirugía certificados internacionalmente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47472" cy="347472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274320" y="18288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2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13232" y="201168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Medicina Laboral San Agustín — Servicios Integrales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65760" y="59436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Gestión completa de la salud ocupacional: prevención, control, seguimiento y cumplimiento normativo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932688"/>
            <a:ext cx="8412480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7" name="Shape 5"/>
          <p:cNvSpPr/>
          <p:nvPr/>
        </p:nvSpPr>
        <p:spPr>
          <a:xfrm>
            <a:off x="274320" y="1024128"/>
            <a:ext cx="2788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16A3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8" name="Shape 6"/>
          <p:cNvSpPr/>
          <p:nvPr/>
        </p:nvSpPr>
        <p:spPr>
          <a:xfrm>
            <a:off x="274320" y="1024128"/>
            <a:ext cx="2788920" cy="6400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9" name="Shape 7"/>
          <p:cNvSpPr/>
          <p:nvPr/>
        </p:nvSpPr>
        <p:spPr>
          <a:xfrm>
            <a:off x="1353312" y="1307592"/>
            <a:ext cx="621792" cy="621792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0" name="Text 8"/>
          <p:cNvSpPr/>
          <p:nvPr/>
        </p:nvSpPr>
        <p:spPr>
          <a:xfrm>
            <a:off x="1353312" y="1307592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000000"/>
                </a:solidFill>
              </a:rPr>
              <a:t>📋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274320" y="1993392"/>
            <a:ext cx="2788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Exámenes periódicos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84048" y="2340864"/>
            <a:ext cx="25786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Según normativa ART · preocupacionales · ejecutivos con informe individual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246120" y="1024128"/>
            <a:ext cx="2788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4" name="Shape 12"/>
          <p:cNvSpPr/>
          <p:nvPr/>
        </p:nvSpPr>
        <p:spPr>
          <a:xfrm>
            <a:off x="3246120" y="1024128"/>
            <a:ext cx="2788920" cy="640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5" name="Shape 13"/>
          <p:cNvSpPr/>
          <p:nvPr/>
        </p:nvSpPr>
        <p:spPr>
          <a:xfrm>
            <a:off x="4325112" y="1307592"/>
            <a:ext cx="621792" cy="621792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6" name="Text 14"/>
          <p:cNvSpPr/>
          <p:nvPr/>
        </p:nvSpPr>
        <p:spPr>
          <a:xfrm>
            <a:off x="4325112" y="1307592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000000"/>
                </a:solidFill>
              </a:rPr>
              <a:t>🩺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3246120" y="1993392"/>
            <a:ext cx="2788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de ausentismo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355848" y="2340864"/>
            <a:ext cx="25786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Seguimiento médico, juntas profesionales, determinación de aptitud laboral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217920" y="1024128"/>
            <a:ext cx="2788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2563EB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0" name="Shape 18"/>
          <p:cNvSpPr/>
          <p:nvPr/>
        </p:nvSpPr>
        <p:spPr>
          <a:xfrm>
            <a:off x="6217920" y="1024128"/>
            <a:ext cx="2788920" cy="64008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1" name="Shape 19"/>
          <p:cNvSpPr/>
          <p:nvPr/>
        </p:nvSpPr>
        <p:spPr>
          <a:xfrm>
            <a:off x="7296912" y="1307592"/>
            <a:ext cx="621792" cy="621792"/>
          </a:xfrm>
          <a:prstGeom prst="ellipse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2" name="Text 20"/>
          <p:cNvSpPr/>
          <p:nvPr/>
        </p:nvSpPr>
        <p:spPr>
          <a:xfrm>
            <a:off x="7296912" y="1307592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000000"/>
                </a:solidFill>
              </a:rPr>
              <a:t>💊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6217920" y="1993392"/>
            <a:ext cx="2788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Curaciones y controles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327648" y="2340864"/>
            <a:ext cx="25786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Atención ambulatoria, heridas, seguimiento de patologías no vinculadas a ART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274320" y="2944368"/>
            <a:ext cx="2788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A580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6" name="Shape 24"/>
          <p:cNvSpPr/>
          <p:nvPr/>
        </p:nvSpPr>
        <p:spPr>
          <a:xfrm>
            <a:off x="274320" y="2944368"/>
            <a:ext cx="2788920" cy="64008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7" name="Shape 25"/>
          <p:cNvSpPr/>
          <p:nvPr/>
        </p:nvSpPr>
        <p:spPr>
          <a:xfrm>
            <a:off x="1353312" y="3227832"/>
            <a:ext cx="621792" cy="621792"/>
          </a:xfrm>
          <a:prstGeom prst="ellipse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8" name="Text 26"/>
          <p:cNvSpPr/>
          <p:nvPr/>
        </p:nvSpPr>
        <p:spPr>
          <a:xfrm>
            <a:off x="1353312" y="3227832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000000"/>
                </a:solidFill>
              </a:rPr>
              <a:t>👨‍⚕️</a:t>
            </a:r>
            <a:endParaRPr lang="en-US" sz="1700" dirty="0"/>
          </a:p>
        </p:txBody>
      </p:sp>
      <p:sp>
        <p:nvSpPr>
          <p:cNvPr id="29" name="Text 27"/>
          <p:cNvSpPr/>
          <p:nvPr/>
        </p:nvSpPr>
        <p:spPr>
          <a:xfrm>
            <a:off x="274320" y="3913632"/>
            <a:ext cx="2788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Especialistas laborales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384048" y="4261104"/>
            <a:ext cx="25786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Interconsultas, evaluaciones médico-legales, asesoramiento al área de RRHH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3246120" y="2944368"/>
            <a:ext cx="2788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16A3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32" name="Shape 30"/>
          <p:cNvSpPr/>
          <p:nvPr/>
        </p:nvSpPr>
        <p:spPr>
          <a:xfrm>
            <a:off x="3246120" y="2944368"/>
            <a:ext cx="2788920" cy="6400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3" name="Shape 31"/>
          <p:cNvSpPr/>
          <p:nvPr/>
        </p:nvSpPr>
        <p:spPr>
          <a:xfrm>
            <a:off x="4325112" y="3227832"/>
            <a:ext cx="621792" cy="621792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4" name="Text 32"/>
          <p:cNvSpPr/>
          <p:nvPr/>
        </p:nvSpPr>
        <p:spPr>
          <a:xfrm>
            <a:off x="4325112" y="3227832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000000"/>
                </a:solidFill>
              </a:rPr>
              <a:t>💉</a:t>
            </a:r>
            <a:endParaRPr lang="en-US" sz="1700" dirty="0"/>
          </a:p>
        </p:txBody>
      </p:sp>
      <p:sp>
        <p:nvSpPr>
          <p:cNvPr id="35" name="Text 33"/>
          <p:cNvSpPr/>
          <p:nvPr/>
        </p:nvSpPr>
        <p:spPr>
          <a:xfrm>
            <a:off x="3246120" y="3913632"/>
            <a:ext cx="2788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Vacunatorio habilitado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3355848" y="4261104"/>
            <a:ext cx="25786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Calendario nacional · campañas preventivas · antitetánica sin cargo post-incidente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6217920" y="2944368"/>
            <a:ext cx="278892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38" name="Shape 36"/>
          <p:cNvSpPr/>
          <p:nvPr/>
        </p:nvSpPr>
        <p:spPr>
          <a:xfrm>
            <a:off x="6217920" y="2944368"/>
            <a:ext cx="2788920" cy="640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9" name="Shape 37"/>
          <p:cNvSpPr/>
          <p:nvPr/>
        </p:nvSpPr>
        <p:spPr>
          <a:xfrm>
            <a:off x="7296912" y="3227832"/>
            <a:ext cx="621792" cy="621792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40" name="Text 38"/>
          <p:cNvSpPr/>
          <p:nvPr/>
        </p:nvSpPr>
        <p:spPr>
          <a:xfrm>
            <a:off x="7296912" y="3227832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000000"/>
                </a:solidFill>
              </a:rPr>
              <a:t>📊</a:t>
            </a:r>
            <a:endParaRPr lang="en-US" sz="1700" dirty="0"/>
          </a:p>
        </p:txBody>
      </p:sp>
      <p:sp>
        <p:nvSpPr>
          <p:cNvPr id="41" name="Text 39"/>
          <p:cNvSpPr/>
          <p:nvPr/>
        </p:nvSpPr>
        <p:spPr>
          <a:xfrm>
            <a:off x="6217920" y="3913632"/>
            <a:ext cx="2788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Auditoría médica mensual</a:t>
            </a:r>
            <a:endParaRPr lang="en-US" sz="1300" dirty="0"/>
          </a:p>
        </p:txBody>
      </p:sp>
      <p:sp>
        <p:nvSpPr>
          <p:cNvPr id="42" name="Text 40"/>
          <p:cNvSpPr/>
          <p:nvPr/>
        </p:nvSpPr>
        <p:spPr>
          <a:xfrm>
            <a:off x="6327648" y="4261104"/>
            <a:ext cx="25786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KPIs de salud ocupacional, análisis de casos, recomendaciones preventivas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47472" cy="347472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274320" y="18288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3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13232" y="201168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Modelo de Atención Integrado: Del Campo al Hospital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65760" y="59436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Continuidad asistencial garantizada desde el primer contacto hasta la resolución hospitalaria definitiva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74320" y="1024128"/>
            <a:ext cx="278892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A580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7" name="Shape 5"/>
          <p:cNvSpPr/>
          <p:nvPr/>
        </p:nvSpPr>
        <p:spPr>
          <a:xfrm>
            <a:off x="384048" y="1115568"/>
            <a:ext cx="502920" cy="41148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8" name="Text 6"/>
          <p:cNvSpPr/>
          <p:nvPr/>
        </p:nvSpPr>
        <p:spPr>
          <a:xfrm>
            <a:off x="384048" y="1115568"/>
            <a:ext cx="502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01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32688" y="1115568"/>
            <a:ext cx="2057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Evento en campo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84048" y="1618488"/>
            <a:ext cx="2606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Incidente, accidente o emergencia médica en el yacimiento. Activación inmediata del protocolo.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063240" y="1938528"/>
            <a:ext cx="182880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2" name="Shape 10"/>
          <p:cNvSpPr/>
          <p:nvPr/>
        </p:nvSpPr>
        <p:spPr>
          <a:xfrm>
            <a:off x="3246120" y="1024128"/>
            <a:ext cx="278892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2563EB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3" name="Shape 11"/>
          <p:cNvSpPr/>
          <p:nvPr/>
        </p:nvSpPr>
        <p:spPr>
          <a:xfrm>
            <a:off x="3355848" y="1115568"/>
            <a:ext cx="502920" cy="41148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4" name="Text 12"/>
          <p:cNvSpPr/>
          <p:nvPr/>
        </p:nvSpPr>
        <p:spPr>
          <a:xfrm>
            <a:off x="3355848" y="1115568"/>
            <a:ext cx="502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02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904488" y="1115568"/>
            <a:ext cx="2057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🚑 ECCO SAU responde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55848" y="1618488"/>
            <a:ext cx="2606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Paramédicos y ambulancia presentes en minutos. Estabilización y atención de urgencia.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035040" y="1938528"/>
            <a:ext cx="182880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8" name="Shape 16"/>
          <p:cNvSpPr/>
          <p:nvPr/>
        </p:nvSpPr>
        <p:spPr>
          <a:xfrm>
            <a:off x="6217920" y="1024128"/>
            <a:ext cx="278892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2E6DA4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9" name="Shape 17"/>
          <p:cNvSpPr/>
          <p:nvPr/>
        </p:nvSpPr>
        <p:spPr>
          <a:xfrm>
            <a:off x="6327648" y="1115568"/>
            <a:ext cx="502920" cy="411480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0" name="Text 18"/>
          <p:cNvSpPr/>
          <p:nvPr/>
        </p:nvSpPr>
        <p:spPr>
          <a:xfrm>
            <a:off x="6327648" y="1115568"/>
            <a:ext cx="502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03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876288" y="1115568"/>
            <a:ext cx="2057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🩺 Evaluación y triage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327648" y="1618488"/>
            <a:ext cx="2606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Clasificación de severidad. Decisión de tratamiento en campo o derivación urgente.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274320" y="2990088"/>
            <a:ext cx="278892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4" name="Shape 22"/>
          <p:cNvSpPr/>
          <p:nvPr/>
        </p:nvSpPr>
        <p:spPr>
          <a:xfrm>
            <a:off x="384048" y="3081528"/>
            <a:ext cx="502920" cy="4114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5" name="Text 23"/>
          <p:cNvSpPr/>
          <p:nvPr/>
        </p:nvSpPr>
        <p:spPr>
          <a:xfrm>
            <a:off x="384048" y="3081528"/>
            <a:ext cx="502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04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932688" y="3081528"/>
            <a:ext cx="2057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🚁 Derivación coordinada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384048" y="3584448"/>
            <a:ext cx="2606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Traslado terrestre o aéreo (helipuerto) a Clínica San Agustín con soporte vital.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3063240" y="3904488"/>
            <a:ext cx="182880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9" name="Shape 27"/>
          <p:cNvSpPr/>
          <p:nvPr/>
        </p:nvSpPr>
        <p:spPr>
          <a:xfrm>
            <a:off x="3246120" y="2990088"/>
            <a:ext cx="278892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16A3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30" name="Shape 28"/>
          <p:cNvSpPr/>
          <p:nvPr/>
        </p:nvSpPr>
        <p:spPr>
          <a:xfrm>
            <a:off x="3355848" y="3081528"/>
            <a:ext cx="502920" cy="41148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1" name="Text 29"/>
          <p:cNvSpPr/>
          <p:nvPr/>
        </p:nvSpPr>
        <p:spPr>
          <a:xfrm>
            <a:off x="3355848" y="3081528"/>
            <a:ext cx="502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05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3904488" y="3081528"/>
            <a:ext cx="2057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🏥 Resolución hospitalaria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3355848" y="3584448"/>
            <a:ext cx="2606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 / UCE / quirófano / internación con equipos interdisciplinarios permanentes.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6035040" y="3904488"/>
            <a:ext cx="182880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5" name="Shape 33"/>
          <p:cNvSpPr/>
          <p:nvPr/>
        </p:nvSpPr>
        <p:spPr>
          <a:xfrm>
            <a:off x="6217920" y="2990088"/>
            <a:ext cx="278892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1A3A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36" name="Shape 34"/>
          <p:cNvSpPr/>
          <p:nvPr/>
        </p:nvSpPr>
        <p:spPr>
          <a:xfrm>
            <a:off x="6327648" y="3081528"/>
            <a:ext cx="502920" cy="41148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7" name="Text 35"/>
          <p:cNvSpPr/>
          <p:nvPr/>
        </p:nvSpPr>
        <p:spPr>
          <a:xfrm>
            <a:off x="6327648" y="3081528"/>
            <a:ext cx="502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06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6876288" y="3081528"/>
            <a:ext cx="2057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Gestión ART y retorno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6327648" y="3584448"/>
            <a:ext cx="2606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Documentación, alta laboral, rehabilitación, programas preventivos y reintegro.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47472" cy="347472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274320" y="18288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4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13232" y="201168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de Gestión Clínica y SLA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365760" y="585216"/>
            <a:ext cx="8412480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6" name="Shape 4"/>
          <p:cNvSpPr/>
          <p:nvPr/>
        </p:nvSpPr>
        <p:spPr>
          <a:xfrm>
            <a:off x="274320" y="685800"/>
            <a:ext cx="397764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BEAFE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7" name="Shape 5"/>
          <p:cNvSpPr/>
          <p:nvPr/>
        </p:nvSpPr>
        <p:spPr>
          <a:xfrm>
            <a:off x="274320" y="685800"/>
            <a:ext cx="3977640" cy="475488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8" name="Text 6"/>
          <p:cNvSpPr/>
          <p:nvPr/>
        </p:nvSpPr>
        <p:spPr>
          <a:xfrm>
            <a:off x="274320" y="685800"/>
            <a:ext cx="3977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Qué registra el sistema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1234440"/>
            <a:ext cx="361188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Diagnóstico codificado (CIE-10) y empresa/ART del trabajador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Medicación administrada, dosis y tiempos de respuesta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Evolución clínica, derivaciones y alta médica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Incidentes por tipo, frente operativo y turno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Certificación Auditium y Microtrack de recorridos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617720" y="685800"/>
            <a:ext cx="425196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BEAFE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1" name="Shape 9"/>
          <p:cNvSpPr/>
          <p:nvPr/>
        </p:nvSpPr>
        <p:spPr>
          <a:xfrm>
            <a:off x="4617720" y="685800"/>
            <a:ext cx="4251960" cy="475488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2" name="Text 10"/>
          <p:cNvSpPr/>
          <p:nvPr/>
        </p:nvSpPr>
        <p:spPr>
          <a:xfrm>
            <a:off x="4617720" y="685800"/>
            <a:ext cx="42519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Reportes para el área QHSE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754880" y="1234440"/>
            <a:ext cx="397764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KPIs de salud ocupacional mensuales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Indicadores de ausentismo y siniestralidad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Análisis de patrones de accidentabilidad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Soporte a auditorías internas y externas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Confidencialidad conforme normativa vigente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74320" y="3456432"/>
            <a:ext cx="8595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 Compromisos de Nivel de Servicio (SLA) garantizados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274320" y="3858768"/>
            <a:ext cx="1600200" cy="1078992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6" name="Text 14"/>
          <p:cNvSpPr/>
          <p:nvPr/>
        </p:nvSpPr>
        <p:spPr>
          <a:xfrm>
            <a:off x="274320" y="3877056"/>
            <a:ext cx="1600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🚑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274320" y="4224528"/>
            <a:ext cx="1600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≤ 12 hs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274320" y="4553712"/>
            <a:ext cx="1600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Reemplazo de unidad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2029968" y="3858768"/>
            <a:ext cx="1600200" cy="107899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0" name="Text 18"/>
          <p:cNvSpPr/>
          <p:nvPr/>
        </p:nvSpPr>
        <p:spPr>
          <a:xfrm>
            <a:off x="2029968" y="3877056"/>
            <a:ext cx="1600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⚡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2029968" y="4224528"/>
            <a:ext cx="1600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≤ 12 hs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2029968" y="4553712"/>
            <a:ext cx="1600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Refuerzos extraordinarios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785616" y="3858768"/>
            <a:ext cx="1600200" cy="1078992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4" name="Text 22"/>
          <p:cNvSpPr/>
          <p:nvPr/>
        </p:nvSpPr>
        <p:spPr>
          <a:xfrm>
            <a:off x="3785616" y="3877056"/>
            <a:ext cx="1600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💊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3785616" y="4224528"/>
            <a:ext cx="1600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≤ 24 hs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3785616" y="4553712"/>
            <a:ext cx="1600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Reposición de insumos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5541264" y="3858768"/>
            <a:ext cx="1600200" cy="107899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8" name="Text 26"/>
          <p:cNvSpPr/>
          <p:nvPr/>
        </p:nvSpPr>
        <p:spPr>
          <a:xfrm>
            <a:off x="5541264" y="3877056"/>
            <a:ext cx="1600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🚁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5541264" y="4224528"/>
            <a:ext cx="1600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Inmediata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5541264" y="4553712"/>
            <a:ext cx="1600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Coordinación evacuación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7296912" y="3858768"/>
            <a:ext cx="1600200" cy="1078992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32" name="Text 30"/>
          <p:cNvSpPr/>
          <p:nvPr/>
        </p:nvSpPr>
        <p:spPr>
          <a:xfrm>
            <a:off x="7296912" y="3877056"/>
            <a:ext cx="1600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📍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7296912" y="4224528"/>
            <a:ext cx="1600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7×7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7296912" y="4553712"/>
            <a:ext cx="1600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Cobertura presencial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47472" cy="347472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274320" y="18288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5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13232" y="201168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Programa de Capacitación Preventiva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65760" y="59436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Formación certificada para el personal de Vista Energy — Instructores AIDER-ACES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74320" y="914400"/>
            <a:ext cx="8595360" cy="530352"/>
          </a:xfrm>
          <a:prstGeom prst="rect">
            <a:avLst/>
          </a:prstGeom>
          <a:solidFill>
            <a:srgbClr val="DCFCE7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7" name="Text 5"/>
          <p:cNvSpPr/>
          <p:nvPr/>
        </p:nvSpPr>
        <p:spPr>
          <a:xfrm>
            <a:off x="274320" y="914400"/>
            <a:ext cx="85953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Incluido sin costo adicional para el personal de Vista Energy en Neuquén Capital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274320" y="1554480"/>
            <a:ext cx="2057400" cy="3337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A580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9" name="Shape 7"/>
          <p:cNvSpPr/>
          <p:nvPr/>
        </p:nvSpPr>
        <p:spPr>
          <a:xfrm>
            <a:off x="274320" y="1554480"/>
            <a:ext cx="2057400" cy="64008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0" name="Shape 8"/>
          <p:cNvSpPr/>
          <p:nvPr/>
        </p:nvSpPr>
        <p:spPr>
          <a:xfrm>
            <a:off x="969264" y="1883664"/>
            <a:ext cx="658368" cy="658368"/>
          </a:xfrm>
          <a:prstGeom prst="ellipse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1" name="Text 9"/>
          <p:cNvSpPr/>
          <p:nvPr/>
        </p:nvSpPr>
        <p:spPr>
          <a:xfrm>
            <a:off x="969264" y="1883664"/>
            <a:ext cx="6583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❤️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274320" y="2651760"/>
            <a:ext cx="2057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RCP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274320" y="3017520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Reanimación Cardiopulmonar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84048" y="3383280"/>
            <a:ext cx="1847088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Maniobras básicas, compresiones, ventilación. Modalidad presencial teórico-práctica con maniquís certificados.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2487168" y="1554480"/>
            <a:ext cx="2057400" cy="3337560"/>
          </a:xfrm>
          <a:prstGeom prst="rect">
            <a:avLst/>
          </a:prstGeom>
          <a:solidFill>
            <a:srgbClr val="FFFFFF"/>
          </a:solidFill>
          <a:ln w="12700">
            <a:solidFill>
              <a:srgbClr val="2563EB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6" name="Shape 14"/>
          <p:cNvSpPr/>
          <p:nvPr/>
        </p:nvSpPr>
        <p:spPr>
          <a:xfrm>
            <a:off x="2487168" y="1554480"/>
            <a:ext cx="2057400" cy="64008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7" name="Shape 15"/>
          <p:cNvSpPr/>
          <p:nvPr/>
        </p:nvSpPr>
        <p:spPr>
          <a:xfrm>
            <a:off x="3182112" y="1883664"/>
            <a:ext cx="658368" cy="658368"/>
          </a:xfrm>
          <a:prstGeom prst="ellipse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8" name="Text 16"/>
          <p:cNvSpPr/>
          <p:nvPr/>
        </p:nvSpPr>
        <p:spPr>
          <a:xfrm>
            <a:off x="3182112" y="1883664"/>
            <a:ext cx="6583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⚡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2487168" y="2651760"/>
            <a:ext cx="2057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2487168" y="3017520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Desfibrilador Externo Automático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2596896" y="3383280"/>
            <a:ext cx="1847088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correcto del DEA, reconocimiento de paro cardiorrespiratorio y activación del sistema de emergencias.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700016" y="1554480"/>
            <a:ext cx="2057400" cy="333756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23" name="Shape 21"/>
          <p:cNvSpPr/>
          <p:nvPr/>
        </p:nvSpPr>
        <p:spPr>
          <a:xfrm>
            <a:off x="4700016" y="1554480"/>
            <a:ext cx="2057400" cy="640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4" name="Shape 22"/>
          <p:cNvSpPr/>
          <p:nvPr/>
        </p:nvSpPr>
        <p:spPr>
          <a:xfrm>
            <a:off x="5394960" y="1883664"/>
            <a:ext cx="658368" cy="658368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5" name="Text 23"/>
          <p:cNvSpPr/>
          <p:nvPr/>
        </p:nvSpPr>
        <p:spPr>
          <a:xfrm>
            <a:off x="5394960" y="1883664"/>
            <a:ext cx="6583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🦺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4700016" y="2651760"/>
            <a:ext cx="2057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Primeros Socorros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4700016" y="3017520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Básicos y Estándares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809744" y="3383280"/>
            <a:ext cx="1847088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Atención inicial de lesiones, heridas, traumatismos y quemaduras. Situaciones frecuentes en campo petrolero.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6912864" y="1554480"/>
            <a:ext cx="2057400" cy="3337560"/>
          </a:xfrm>
          <a:prstGeom prst="rect">
            <a:avLst/>
          </a:prstGeom>
          <a:solidFill>
            <a:srgbClr val="FFFFFF"/>
          </a:solidFill>
          <a:ln w="12700">
            <a:solidFill>
              <a:srgbClr val="16A3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30" name="Shape 28"/>
          <p:cNvSpPr/>
          <p:nvPr/>
        </p:nvSpPr>
        <p:spPr>
          <a:xfrm>
            <a:off x="6912864" y="1554480"/>
            <a:ext cx="2057400" cy="6400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1" name="Shape 29"/>
          <p:cNvSpPr/>
          <p:nvPr/>
        </p:nvSpPr>
        <p:spPr>
          <a:xfrm>
            <a:off x="7607808" y="1883664"/>
            <a:ext cx="658368" cy="658368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2" name="Text 30"/>
          <p:cNvSpPr/>
          <p:nvPr/>
        </p:nvSpPr>
        <p:spPr>
          <a:xfrm>
            <a:off x="7607808" y="1883664"/>
            <a:ext cx="6583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🪑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6912864" y="2651760"/>
            <a:ext cx="2057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Ergonomía Laboral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6912864" y="3017520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Prevención musculoesquelética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7022592" y="3383280"/>
            <a:ext cx="1847088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Posturas correctas, manipulación de cargas, pausas activas. Reduce el ausentismo por lesiones físicas.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274320" y="4892040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Instructor: Lic. Alonso Marcelo — Kinesiólogo UNC · Especialista cardiovascular Favaloro · Instructor AIDER-ACES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1836</TotalTime>
  <Words>1195</Words>
  <Application>Microsoft Office PowerPoint</Application>
  <PresentationFormat>Presentación en pantalla (16:9)</PresentationFormat>
  <Paragraphs>246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Servicio Integral de Medicina Laboral — Industria Petrolera</dc:title>
  <dc:subject>PptxGenJS Presentation</dc:subject>
  <dc:creator>PptxGenJS</dc:creator>
  <cp:lastModifiedBy>Mariano Enrique Alvarez</cp:lastModifiedBy>
  <cp:revision>1</cp:revision>
  <dcterms:created xsi:type="dcterms:W3CDTF">2026-05-12T18:45:18Z</dcterms:created>
  <dcterms:modified xsi:type="dcterms:W3CDTF">2026-05-15T17:29:43Z</dcterms:modified>
</cp:coreProperties>
</file>